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7"/>
  </p:notesMasterIdLst>
  <p:sldIdLst>
    <p:sldId id="256" r:id="rId6"/>
  </p:sldIdLst>
  <p:sldSz cx="9601200" cy="12801600" type="A3"/>
  <p:notesSz cx="9926638" cy="1435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323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63"/>
    <p:restoredTop sz="94741"/>
  </p:normalViewPr>
  <p:slideViewPr>
    <p:cSldViewPr snapToGrid="0" snapToObjects="1">
      <p:cViewPr>
        <p:scale>
          <a:sx n="94" d="100"/>
          <a:sy n="94" d="100"/>
        </p:scale>
        <p:origin x="12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20281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20281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0E41F40E-37A6-FC45-B45F-FB46D6B6BFC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146425" y="1793875"/>
            <a:ext cx="3633788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51" tIns="69376" rIns="138751" bIns="69376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2664" y="6908711"/>
            <a:ext cx="7941310" cy="5652582"/>
          </a:xfrm>
          <a:prstGeom prst="rect">
            <a:avLst/>
          </a:prstGeom>
        </p:spPr>
        <p:txBody>
          <a:bodyPr vert="horz" lIns="138751" tIns="69376" rIns="138751" bIns="69376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3635484"/>
            <a:ext cx="4301543" cy="720280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2798" y="13635484"/>
            <a:ext cx="4301543" cy="720280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FCB4446D-C9A0-C84A-AA40-ED1DD743FF87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299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580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90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15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37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85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5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159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47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132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78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2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F0D5-8D0F-2642-A69B-8343E5B8CFAA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6FFDA-794D-F94A-903B-AD49A01AC27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67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 56">
            <a:extLst>
              <a:ext uri="{FF2B5EF4-FFF2-40B4-BE49-F238E27FC236}">
                <a16:creationId xmlns:a16="http://schemas.microsoft.com/office/drawing/2014/main" id="{EFCEF5D3-B014-B94E-8504-90D5DF92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14461" y="11642110"/>
            <a:ext cx="464511" cy="464511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4A6447B1-569C-EA48-AC35-B67D3EEDA7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2000"/>
          </a:blip>
          <a:srcRect r="27234"/>
          <a:stretch/>
        </p:blipFill>
        <p:spPr>
          <a:xfrm flipH="1">
            <a:off x="-1" y="7254844"/>
            <a:ext cx="863167" cy="1186224"/>
          </a:xfrm>
          <a:prstGeom prst="rect">
            <a:avLst/>
          </a:prstGeom>
          <a:noFill/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5B64125-7681-6148-BEBD-FE47932B4A12}"/>
              </a:ext>
            </a:extLst>
          </p:cNvPr>
          <p:cNvSpPr txBox="1"/>
          <p:nvPr/>
        </p:nvSpPr>
        <p:spPr>
          <a:xfrm>
            <a:off x="7298533" y="4977753"/>
            <a:ext cx="652800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9600" dirty="0">
                <a:solidFill>
                  <a:schemeClr val="accent3">
                    <a:alpha val="19000"/>
                  </a:schemeClr>
                </a:solidFill>
                <a:latin typeface="Helvetica" pitchFamily="2" charset="0"/>
              </a:rPr>
              <a:t>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3BF9CA5-0126-EF42-A10A-461A118A49A4}"/>
              </a:ext>
            </a:extLst>
          </p:cNvPr>
          <p:cNvSpPr txBox="1"/>
          <p:nvPr/>
        </p:nvSpPr>
        <p:spPr>
          <a:xfrm>
            <a:off x="4893250" y="4978448"/>
            <a:ext cx="652800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9600" dirty="0">
                <a:solidFill>
                  <a:schemeClr val="accent3">
                    <a:alpha val="19000"/>
                  </a:schemeClr>
                </a:solidFill>
                <a:latin typeface="Helvetica" pitchFamily="2" charset="0"/>
              </a:rPr>
              <a:t>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212E2AD-72EE-654A-AFC0-BF1C08CFA7B6}"/>
              </a:ext>
            </a:extLst>
          </p:cNvPr>
          <p:cNvSpPr txBox="1"/>
          <p:nvPr/>
        </p:nvSpPr>
        <p:spPr>
          <a:xfrm>
            <a:off x="2493431" y="5003153"/>
            <a:ext cx="652800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9600" dirty="0">
                <a:solidFill>
                  <a:schemeClr val="accent3">
                    <a:alpha val="19000"/>
                  </a:schemeClr>
                </a:solidFill>
                <a:latin typeface="Helvetica" pitchFamily="2" charset="0"/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5F6068C-7D56-1049-AEF3-93531A539CB4}"/>
              </a:ext>
            </a:extLst>
          </p:cNvPr>
          <p:cNvSpPr txBox="1"/>
          <p:nvPr/>
        </p:nvSpPr>
        <p:spPr>
          <a:xfrm>
            <a:off x="210367" y="5003153"/>
            <a:ext cx="652800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FR" sz="9600" dirty="0">
                <a:solidFill>
                  <a:schemeClr val="accent3">
                    <a:alpha val="19000"/>
                  </a:schemeClr>
                </a:solidFill>
                <a:latin typeface="Helvetica" pitchFamily="2" charset="0"/>
              </a:rPr>
              <a:t>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99F860-91BC-7D41-AB7D-8332F16C71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6"/>
          <a:stretch/>
        </p:blipFill>
        <p:spPr>
          <a:xfrm>
            <a:off x="0" y="-7477"/>
            <a:ext cx="9601200" cy="22726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B0FB81-4956-2645-B8C4-95253FBAC70D}"/>
              </a:ext>
            </a:extLst>
          </p:cNvPr>
          <p:cNvSpPr/>
          <p:nvPr/>
        </p:nvSpPr>
        <p:spPr>
          <a:xfrm>
            <a:off x="6870700" y="2643331"/>
            <a:ext cx="2455350" cy="17280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72000" rIns="288000" bIns="72000" rtlCol="0" anchor="ctr"/>
          <a:lstStyle/>
          <a:p>
            <a:pPr algn="ctr"/>
            <a:endParaRPr lang="fr-FR" sz="2000" b="1" dirty="0">
              <a:solidFill>
                <a:schemeClr val="accent2"/>
              </a:solidFill>
              <a:latin typeface="Helvetica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88C6E3-0337-7148-9BFD-3A0293FC2A49}"/>
              </a:ext>
            </a:extLst>
          </p:cNvPr>
          <p:cNvSpPr txBox="1"/>
          <p:nvPr/>
        </p:nvSpPr>
        <p:spPr>
          <a:xfrm>
            <a:off x="331220" y="2453768"/>
            <a:ext cx="6359140" cy="1946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Helvetica Light" panose="020B0403020202020204" pitchFamily="34" charset="0"/>
              </a:rPr>
              <a:t>Ugitech</a:t>
            </a:r>
            <a:endParaRPr lang="it-IT" dirty="0">
              <a:latin typeface="Helvetica Light" panose="020B0403020202020204" pitchFamily="34" charset="0"/>
            </a:endParaRPr>
          </a:p>
          <a:p>
            <a:r>
              <a:rPr lang="it-IT" b="1" dirty="0">
                <a:latin typeface="Helvetica" pitchFamily="2" charset="0"/>
              </a:rPr>
              <a:t>INSIEME. PER UN FUTURO CHE CONTA.</a:t>
            </a:r>
          </a:p>
          <a:p>
            <a:endParaRPr lang="it-IT" sz="1050" dirty="0">
              <a:latin typeface="Helvetica" pitchFamily="2" charset="0"/>
            </a:endParaRPr>
          </a:p>
          <a:p>
            <a:r>
              <a:rPr lang="it-IT" sz="1400" b="1" dirty="0">
                <a:latin typeface="Helvetica" pitchFamily="2" charset="0"/>
              </a:rPr>
              <a:t>La nostra visione</a:t>
            </a:r>
          </a:p>
          <a:p>
            <a:r>
              <a:rPr lang="it-IT" sz="1000" dirty="0">
                <a:latin typeface="Helvetica" pitchFamily="2" charset="0"/>
              </a:rPr>
              <a:t>Ugitech, produttore riconosciuto sul mercato degli acciai inossidabili lunghi, nutre l’ambizione di: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it-IT" sz="1000" dirty="0">
                <a:latin typeface="Helvetica" pitchFamily="2" charset="0"/>
              </a:rPr>
              <a:t>Sviluppare una </a:t>
            </a:r>
            <a:r>
              <a:rPr lang="it-IT" sz="1000" b="1" dirty="0">
                <a:latin typeface="Helvetica" pitchFamily="2" charset="0"/>
              </a:rPr>
              <a:t>relazione di vicinanza</a:t>
            </a:r>
            <a:r>
              <a:rPr lang="it-IT" sz="1000" dirty="0">
                <a:latin typeface="Helvetica" pitchFamily="2" charset="0"/>
              </a:rPr>
              <a:t> con i clienti,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it-IT" sz="1000" dirty="0">
                <a:latin typeface="Helvetica" pitchFamily="2" charset="0"/>
              </a:rPr>
              <a:t>promuovere </a:t>
            </a:r>
            <a:r>
              <a:rPr lang="it-IT" sz="1000" b="1" dirty="0">
                <a:latin typeface="Helvetica" pitchFamily="2" charset="0"/>
              </a:rPr>
              <a:t>la crescita dei suoi collaboratori</a:t>
            </a:r>
            <a:r>
              <a:rPr lang="it-IT" sz="1000" dirty="0">
                <a:latin typeface="Helvetica" pitchFamily="2" charset="0"/>
              </a:rPr>
              <a:t>,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it-IT" sz="1000" dirty="0">
                <a:latin typeface="Helvetica" pitchFamily="2" charset="0"/>
              </a:rPr>
              <a:t>raccogliere le sfide ed </a:t>
            </a:r>
            <a:r>
              <a:rPr lang="it-IT" sz="1000" b="1" dirty="0">
                <a:latin typeface="Helvetica" pitchFamily="2" charset="0"/>
              </a:rPr>
              <a:t>integrare le future questioni sociali </a:t>
            </a:r>
            <a:r>
              <a:rPr lang="it-IT" sz="1000" dirty="0">
                <a:latin typeface="Helvetica" pitchFamily="2" charset="0"/>
              </a:rPr>
              <a:t>del mondo, adattandole al nostro </a:t>
            </a:r>
            <a:r>
              <a:rPr lang="it-IT" sz="1000" b="1" dirty="0">
                <a:latin typeface="Helvetica" pitchFamily="2" charset="0"/>
              </a:rPr>
              <a:t>ecosistema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it-IT" sz="1000" b="1" dirty="0">
                <a:latin typeface="Helvetica" pitchFamily="2" charset="0"/>
              </a:rPr>
              <a:t>essere redditizi</a:t>
            </a:r>
            <a:r>
              <a:rPr lang="it-IT" sz="1000" dirty="0">
                <a:latin typeface="Helvetica" pitchFamily="2" charset="0"/>
              </a:rPr>
              <a:t> e </a:t>
            </a:r>
            <a:r>
              <a:rPr lang="it-IT" sz="1000" b="1" dirty="0">
                <a:latin typeface="Helvetica" pitchFamily="2" charset="0"/>
              </a:rPr>
              <a:t>creare valore </a:t>
            </a:r>
            <a:r>
              <a:rPr lang="it-IT" sz="1000" dirty="0">
                <a:latin typeface="Helvetica" pitchFamily="2" charset="0"/>
              </a:rPr>
              <a:t>a lungo termine.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DFCA25-0E8D-A245-BE3C-FB6AADFFCBD0}"/>
              </a:ext>
            </a:extLst>
          </p:cNvPr>
          <p:cNvSpPr txBox="1"/>
          <p:nvPr/>
        </p:nvSpPr>
        <p:spPr>
          <a:xfrm>
            <a:off x="0" y="4835560"/>
            <a:ext cx="9601200" cy="349702"/>
          </a:xfrm>
          <a:prstGeom prst="rect">
            <a:avLst/>
          </a:prstGeom>
          <a:solidFill>
            <a:schemeClr val="accent3"/>
          </a:solidFill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Helvetica" pitchFamily="2" charset="0"/>
              </a:rPr>
              <a:t>4 ASSI STRATEGICI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316FC6-F0F4-4C49-AE7A-1C1289E9CE29}"/>
              </a:ext>
            </a:extLst>
          </p:cNvPr>
          <p:cNvSpPr txBox="1"/>
          <p:nvPr/>
        </p:nvSpPr>
        <p:spPr>
          <a:xfrm>
            <a:off x="0" y="5261675"/>
            <a:ext cx="2314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Helvetica" pitchFamily="2" charset="0"/>
              </a:rPr>
              <a:t>GARANTIRE L’ANCORAGGIO ETICO DELLA NOSTRA RESPONSABILITÁ SOCIALE D’IMPRESA PER PROMUOVERE UN MONDO SOSTENIBILE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7B6ACA7-C72C-8449-B84A-3F8C587564C1}"/>
              </a:ext>
            </a:extLst>
          </p:cNvPr>
          <p:cNvSpPr txBox="1"/>
          <p:nvPr/>
        </p:nvSpPr>
        <p:spPr>
          <a:xfrm>
            <a:off x="2369296" y="5261675"/>
            <a:ext cx="2402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Helvetica" pitchFamily="2" charset="0"/>
              </a:rPr>
              <a:t>INNOVARE PER I NOSTRI CLIENTI APPOGGIANDOCI SULL’INTELLIGENZA COLLETTIVA</a:t>
            </a:r>
            <a:endParaRPr lang="fr-FR" sz="1200" b="1" dirty="0">
              <a:latin typeface="Helvetica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3C34D7-BFB7-214C-823A-93C68A2F4487}"/>
              </a:ext>
            </a:extLst>
          </p:cNvPr>
          <p:cNvSpPr txBox="1"/>
          <p:nvPr/>
        </p:nvSpPr>
        <p:spPr>
          <a:xfrm>
            <a:off x="5006340" y="5261675"/>
            <a:ext cx="1958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Helvetica" pitchFamily="2" charset="0"/>
              </a:rPr>
              <a:t>ASSICURARE UN COSTANTE VANTAGGIO COMPETITIVO</a:t>
            </a:r>
            <a:endParaRPr lang="fr-FR" sz="1200" b="1" dirty="0">
              <a:latin typeface="Helvetica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D07EA6-6136-084F-B893-1884AA2D7755}"/>
              </a:ext>
            </a:extLst>
          </p:cNvPr>
          <p:cNvSpPr txBox="1"/>
          <p:nvPr/>
        </p:nvSpPr>
        <p:spPr>
          <a:xfrm>
            <a:off x="7243751" y="5336668"/>
            <a:ext cx="2327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Helvetica" pitchFamily="2" charset="0"/>
              </a:rPr>
              <a:t>ACCELERARE LA NOSTRA TRASFORMAZIONE DIGITALE</a:t>
            </a:r>
            <a:endParaRPr lang="fr-FR" sz="1200" b="1" dirty="0">
              <a:latin typeface="Helvetica" pitchFamily="2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A9059084-75AA-0A47-B4A9-448891522AFD}"/>
              </a:ext>
            </a:extLst>
          </p:cNvPr>
          <p:cNvCxnSpPr>
            <a:cxnSpLocks/>
          </p:cNvCxnSpPr>
          <p:nvPr/>
        </p:nvCxnSpPr>
        <p:spPr>
          <a:xfrm>
            <a:off x="2350500" y="5261675"/>
            <a:ext cx="0" cy="936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C287CEF-7326-A444-865C-476AE301AE5C}"/>
              </a:ext>
            </a:extLst>
          </p:cNvPr>
          <p:cNvCxnSpPr>
            <a:cxnSpLocks/>
          </p:cNvCxnSpPr>
          <p:nvPr/>
        </p:nvCxnSpPr>
        <p:spPr>
          <a:xfrm>
            <a:off x="4796366" y="5261675"/>
            <a:ext cx="0" cy="936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878F18A-4288-5646-9113-C789EDC1A633}"/>
              </a:ext>
            </a:extLst>
          </p:cNvPr>
          <p:cNvCxnSpPr>
            <a:cxnSpLocks/>
          </p:cNvCxnSpPr>
          <p:nvPr/>
        </p:nvCxnSpPr>
        <p:spPr>
          <a:xfrm>
            <a:off x="7194433" y="5261675"/>
            <a:ext cx="0" cy="936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64DF5EB9-A51E-534C-916F-5CC9771C1B29}"/>
              </a:ext>
            </a:extLst>
          </p:cNvPr>
          <p:cNvSpPr txBox="1"/>
          <p:nvPr/>
        </p:nvSpPr>
        <p:spPr>
          <a:xfrm>
            <a:off x="-18" y="6861693"/>
            <a:ext cx="9601200" cy="349702"/>
          </a:xfrm>
          <a:prstGeom prst="rect">
            <a:avLst/>
          </a:prstGeom>
          <a:solidFill>
            <a:schemeClr val="accent1"/>
          </a:solidFill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fr-FR" b="1" dirty="0">
                <a:latin typeface="Helvetica" pitchFamily="2" charset="0"/>
              </a:rPr>
              <a:t>GLI AMBITI STRATEGICI CAP2025 « UGITECH TFA »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16ED28D-2DF8-334B-92E7-0E54CBAA9331}"/>
              </a:ext>
            </a:extLst>
          </p:cNvPr>
          <p:cNvCxnSpPr>
            <a:cxnSpLocks/>
          </p:cNvCxnSpPr>
          <p:nvPr/>
        </p:nvCxnSpPr>
        <p:spPr>
          <a:xfrm>
            <a:off x="2350500" y="7272010"/>
            <a:ext cx="0" cy="26797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CF8973A6-412A-C446-AC89-B37E4FF7613C}"/>
              </a:ext>
            </a:extLst>
          </p:cNvPr>
          <p:cNvCxnSpPr>
            <a:cxnSpLocks/>
          </p:cNvCxnSpPr>
          <p:nvPr/>
        </p:nvCxnSpPr>
        <p:spPr>
          <a:xfrm>
            <a:off x="4794131" y="7272010"/>
            <a:ext cx="0" cy="26797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634D483-13B9-1649-BC9D-9CB33BCE96ED}"/>
              </a:ext>
            </a:extLst>
          </p:cNvPr>
          <p:cNvCxnSpPr>
            <a:cxnSpLocks/>
          </p:cNvCxnSpPr>
          <p:nvPr/>
        </p:nvCxnSpPr>
        <p:spPr>
          <a:xfrm>
            <a:off x="7194199" y="7272010"/>
            <a:ext cx="0" cy="267971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321867D6-C006-0546-8766-0C46D8EE8767}"/>
              </a:ext>
            </a:extLst>
          </p:cNvPr>
          <p:cNvSpPr txBox="1"/>
          <p:nvPr/>
        </p:nvSpPr>
        <p:spPr>
          <a:xfrm>
            <a:off x="-23" y="10114352"/>
            <a:ext cx="9601199" cy="349702"/>
          </a:xfrm>
          <a:prstGeom prst="rect">
            <a:avLst/>
          </a:prstGeom>
          <a:solidFill>
            <a:schemeClr val="accent4"/>
          </a:solidFill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Helvetica" pitchFamily="2" charset="0"/>
              </a:rPr>
              <a:t>OBIETTIVI PER « UGITECH TFA »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7C2E762-7292-0843-9BD4-49033C37BFFB}"/>
              </a:ext>
            </a:extLst>
          </p:cNvPr>
          <p:cNvCxnSpPr>
            <a:cxnSpLocks/>
          </p:cNvCxnSpPr>
          <p:nvPr/>
        </p:nvCxnSpPr>
        <p:spPr>
          <a:xfrm>
            <a:off x="2350500" y="10524666"/>
            <a:ext cx="0" cy="172800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D4BDC92-1DF0-184C-B24B-F80224CB3972}"/>
              </a:ext>
            </a:extLst>
          </p:cNvPr>
          <p:cNvCxnSpPr>
            <a:cxnSpLocks/>
          </p:cNvCxnSpPr>
          <p:nvPr/>
        </p:nvCxnSpPr>
        <p:spPr>
          <a:xfrm>
            <a:off x="4794131" y="10524666"/>
            <a:ext cx="0" cy="172800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32E8A27B-D48E-4643-9BA4-B3A8CBCF60E5}"/>
              </a:ext>
            </a:extLst>
          </p:cNvPr>
          <p:cNvCxnSpPr>
            <a:cxnSpLocks/>
          </p:cNvCxnSpPr>
          <p:nvPr/>
        </p:nvCxnSpPr>
        <p:spPr>
          <a:xfrm>
            <a:off x="7194199" y="10524666"/>
            <a:ext cx="0" cy="172800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Image 51">
            <a:extLst>
              <a:ext uri="{FF2B5EF4-FFF2-40B4-BE49-F238E27FC236}">
                <a16:creationId xmlns:a16="http://schemas.microsoft.com/office/drawing/2014/main" id="{1F0A5B31-32FD-FE48-9D43-2120B2D496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881629" y="10530705"/>
            <a:ext cx="453615" cy="453615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EFCEF5D3-B014-B94E-8504-90D5DF92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91567" y="10515421"/>
            <a:ext cx="464511" cy="464511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BCE9FF17-190D-E94D-9ADF-9AD7DE0857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34417" y="10530705"/>
            <a:ext cx="464511" cy="464511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675FFA75-D213-6141-B056-D720A366C5F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7202" y="10530705"/>
            <a:ext cx="453615" cy="453615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E9E87C9D-E6F3-2F44-85D7-EDED168B64A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9815" y="11653006"/>
            <a:ext cx="453615" cy="453615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9E489456-59BC-A348-A258-44D45FA52F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34417" y="11642110"/>
            <a:ext cx="464511" cy="464511"/>
          </a:xfrm>
          <a:prstGeom prst="rect">
            <a:avLst/>
          </a:prstGeom>
        </p:spPr>
      </p:pic>
      <p:sp>
        <p:nvSpPr>
          <p:cNvPr id="67" name="ZoneTexte 66">
            <a:extLst>
              <a:ext uri="{FF2B5EF4-FFF2-40B4-BE49-F238E27FC236}">
                <a16:creationId xmlns:a16="http://schemas.microsoft.com/office/drawing/2014/main" id="{D5D6F461-9C8A-2E44-9F9D-B4B13BF4A5C7}"/>
              </a:ext>
            </a:extLst>
          </p:cNvPr>
          <p:cNvSpPr txBox="1"/>
          <p:nvPr/>
        </p:nvSpPr>
        <p:spPr>
          <a:xfrm>
            <a:off x="108466" y="10684920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-40%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2756AF0C-3D98-F64F-9F0B-461E87C281D6}"/>
              </a:ext>
            </a:extLst>
          </p:cNvPr>
          <p:cNvSpPr txBox="1"/>
          <p:nvPr/>
        </p:nvSpPr>
        <p:spPr>
          <a:xfrm>
            <a:off x="126088" y="11756919"/>
            <a:ext cx="445511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LTIFR &lt;2,4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0069A0B9-81E1-384C-93F2-C545C3103ACA}"/>
              </a:ext>
            </a:extLst>
          </p:cNvPr>
          <p:cNvSpPr txBox="1"/>
          <p:nvPr/>
        </p:nvSpPr>
        <p:spPr>
          <a:xfrm>
            <a:off x="2473434" y="10684920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&gt;15%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241FEE80-C6E4-0E4D-B861-C90613AC6592}"/>
              </a:ext>
            </a:extLst>
          </p:cNvPr>
          <p:cNvSpPr txBox="1"/>
          <p:nvPr/>
        </p:nvSpPr>
        <p:spPr>
          <a:xfrm>
            <a:off x="2469188" y="11807493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&gt;85%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92415524-A20F-DD48-8A8F-564073760481}"/>
              </a:ext>
            </a:extLst>
          </p:cNvPr>
          <p:cNvSpPr txBox="1"/>
          <p:nvPr/>
        </p:nvSpPr>
        <p:spPr>
          <a:xfrm>
            <a:off x="4914258" y="10684920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&gt;8%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7761778" y="10689464"/>
            <a:ext cx="180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1 :</a:t>
            </a:r>
          </a:p>
          <a:p>
            <a:r>
              <a:rPr lang="it-IT" sz="1000" dirty="0">
                <a:latin typeface="Helvetica" pitchFamily="2" charset="0"/>
              </a:rPr>
              <a:t>Realizzare i progetti nel planning CAPEX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ECD82112-8119-8E45-857E-A77E5D09B59E}"/>
              </a:ext>
            </a:extLst>
          </p:cNvPr>
          <p:cNvSpPr txBox="1"/>
          <p:nvPr/>
        </p:nvSpPr>
        <p:spPr>
          <a:xfrm>
            <a:off x="-23" y="12759944"/>
            <a:ext cx="9601199" cy="36000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fr-FR" b="1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06" name="Image 105">
            <a:extLst>
              <a:ext uri="{FF2B5EF4-FFF2-40B4-BE49-F238E27FC236}">
                <a16:creationId xmlns:a16="http://schemas.microsoft.com/office/drawing/2014/main" id="{B171775B-637B-5843-8C9A-40F5AE17F9C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12000"/>
          </a:blip>
          <a:srcRect r="25537"/>
          <a:stretch/>
        </p:blipFill>
        <p:spPr>
          <a:xfrm>
            <a:off x="8666619" y="11133046"/>
            <a:ext cx="934581" cy="1255086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7385166" y="11737289"/>
            <a:ext cx="49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7777650" y="11829622"/>
            <a:ext cx="180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2 :</a:t>
            </a:r>
          </a:p>
          <a:p>
            <a:r>
              <a:rPr lang="it-IT" sz="1000" dirty="0">
                <a:latin typeface="Helvetica" pitchFamily="2" charset="0"/>
              </a:rPr>
              <a:t>Implementare il nuovo sistema TOTEM aziendale</a:t>
            </a:r>
            <a:endParaRPr lang="it-IT" sz="1200" dirty="0">
              <a:latin typeface="Helvetica" pitchFamily="2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7348655" y="10597131"/>
            <a:ext cx="49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1F0A5B31-32FD-FE48-9D43-2120B2D496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23587" y="11653006"/>
            <a:ext cx="453615" cy="453615"/>
          </a:xfrm>
          <a:prstGeom prst="rect">
            <a:avLst/>
          </a:prstGeom>
        </p:spPr>
      </p:pic>
      <p:sp>
        <p:nvSpPr>
          <p:cNvPr id="76" name="ZoneTexte 75">
            <a:extLst>
              <a:ext uri="{FF2B5EF4-FFF2-40B4-BE49-F238E27FC236}">
                <a16:creationId xmlns:a16="http://schemas.microsoft.com/office/drawing/2014/main" id="{92415524-A20F-DD48-8A8F-564073760481}"/>
              </a:ext>
            </a:extLst>
          </p:cNvPr>
          <p:cNvSpPr txBox="1"/>
          <p:nvPr/>
        </p:nvSpPr>
        <p:spPr>
          <a:xfrm>
            <a:off x="4949276" y="11807493"/>
            <a:ext cx="44551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Helvetica" pitchFamily="2" charset="0"/>
              </a:rPr>
              <a:t>&gt;8%</a:t>
            </a:r>
          </a:p>
        </p:txBody>
      </p:sp>
      <p:sp>
        <p:nvSpPr>
          <p:cNvPr id="3" name="Rettangolo 2"/>
          <p:cNvSpPr/>
          <p:nvPr/>
        </p:nvSpPr>
        <p:spPr>
          <a:xfrm>
            <a:off x="6904075" y="3327618"/>
            <a:ext cx="2388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  <a:latin typeface="Helvetica" pitchFamily="2" charset="0"/>
              </a:rPr>
              <a:t>UGITECH - TFA</a:t>
            </a:r>
          </a:p>
        </p:txBody>
      </p:sp>
      <p:sp>
        <p:nvSpPr>
          <p:cNvPr id="53" name="ZoneTexte 35">
            <a:extLst>
              <a:ext uri="{FF2B5EF4-FFF2-40B4-BE49-F238E27FC236}">
                <a16:creationId xmlns:a16="http://schemas.microsoft.com/office/drawing/2014/main" id="{23A8DF10-0436-9A42-A7F2-50D6BEDB5A60}"/>
              </a:ext>
            </a:extLst>
          </p:cNvPr>
          <p:cNvSpPr txBox="1"/>
          <p:nvPr/>
        </p:nvSpPr>
        <p:spPr>
          <a:xfrm>
            <a:off x="0" y="7249694"/>
            <a:ext cx="23145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Helvetica" pitchFamily="2" charset="0"/>
              </a:rPr>
              <a:t>Ridurre progressivamente i consumi di energia e le emissioni di CO</a:t>
            </a:r>
            <a:r>
              <a:rPr lang="it-IT" sz="1200" baseline="30000" dirty="0">
                <a:latin typeface="Helvetica" pitchFamily="2" charset="0"/>
              </a:rPr>
              <a:t>2</a:t>
            </a:r>
          </a:p>
          <a:p>
            <a:pPr algn="ctr"/>
            <a:endParaRPr lang="it-IT" sz="12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Migliorare la qualità della vita sul lavoro, continuando l’attività di miglioramento degli impianti produttivi</a:t>
            </a:r>
          </a:p>
          <a:p>
            <a:endParaRPr lang="it-IT" sz="12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Ottenere la certificazione del Sistema di Gestione Energia secondo la norma 50001:2018</a:t>
            </a:r>
          </a:p>
        </p:txBody>
      </p:sp>
      <p:sp>
        <p:nvSpPr>
          <p:cNvPr id="55" name="ZoneTexte 35">
            <a:extLst>
              <a:ext uri="{FF2B5EF4-FFF2-40B4-BE49-F238E27FC236}">
                <a16:creationId xmlns:a16="http://schemas.microsoft.com/office/drawing/2014/main" id="{23A8DF10-0436-9A42-A7F2-50D6BEDB5A60}"/>
              </a:ext>
            </a:extLst>
          </p:cNvPr>
          <p:cNvSpPr txBox="1"/>
          <p:nvPr/>
        </p:nvSpPr>
        <p:spPr>
          <a:xfrm>
            <a:off x="2405721" y="7278443"/>
            <a:ext cx="231451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Helvetica" pitchFamily="2" charset="0"/>
              </a:rPr>
              <a:t> Creare, dove possibile, un Sistema di Gestione Integrato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Assicurare dei tempi di risposta adeguati al Cliente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Assicurare un tasso di servizio adeguato al Cliente</a:t>
            </a:r>
          </a:p>
          <a:p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 Migliorare la nostra offerta sul mercato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Ottenere la certificazione del Sistema di Gestione Qualità Automotive secondo la norma IATF 16949:2016</a:t>
            </a:r>
          </a:p>
        </p:txBody>
      </p:sp>
      <p:sp>
        <p:nvSpPr>
          <p:cNvPr id="62" name="ZoneTexte 35">
            <a:extLst>
              <a:ext uri="{FF2B5EF4-FFF2-40B4-BE49-F238E27FC236}">
                <a16:creationId xmlns:a16="http://schemas.microsoft.com/office/drawing/2014/main" id="{23A8DF10-0436-9A42-A7F2-50D6BEDB5A60}"/>
              </a:ext>
            </a:extLst>
          </p:cNvPr>
          <p:cNvSpPr txBox="1"/>
          <p:nvPr/>
        </p:nvSpPr>
        <p:spPr>
          <a:xfrm>
            <a:off x="4847152" y="7299032"/>
            <a:ext cx="23145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Helvetica" pitchFamily="2" charset="0"/>
              </a:rPr>
              <a:t>Individuare tutte le possibili perdite presenti, monitorando l’andamento economico e definendo opportune azioni di miglioramento</a:t>
            </a:r>
          </a:p>
          <a:p>
            <a:pPr algn="ctr"/>
            <a:endParaRPr lang="it-IT" sz="12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Ridurre gli scarti interni </a:t>
            </a:r>
          </a:p>
          <a:p>
            <a:pPr algn="ctr"/>
            <a:endParaRPr lang="it-IT" sz="12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Bilanciare lo stock Materia Prima in funzione degli ordini e delle scorte</a:t>
            </a:r>
          </a:p>
        </p:txBody>
      </p:sp>
      <p:sp>
        <p:nvSpPr>
          <p:cNvPr id="66" name="ZoneTexte 35">
            <a:extLst>
              <a:ext uri="{FF2B5EF4-FFF2-40B4-BE49-F238E27FC236}">
                <a16:creationId xmlns:a16="http://schemas.microsoft.com/office/drawing/2014/main" id="{23A8DF10-0436-9A42-A7F2-50D6BEDB5A60}"/>
              </a:ext>
            </a:extLst>
          </p:cNvPr>
          <p:cNvSpPr txBox="1"/>
          <p:nvPr/>
        </p:nvSpPr>
        <p:spPr>
          <a:xfrm>
            <a:off x="7262260" y="7299032"/>
            <a:ext cx="231451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Helvetica" pitchFamily="2" charset="0"/>
              </a:rPr>
              <a:t>Realizzare il </a:t>
            </a:r>
            <a:r>
              <a:rPr lang="it-IT" sz="1200" dirty="0" err="1">
                <a:latin typeface="Helvetica" pitchFamily="2" charset="0"/>
              </a:rPr>
              <a:t>revamping</a:t>
            </a:r>
            <a:r>
              <a:rPr lang="it-IT" sz="1200" dirty="0">
                <a:latin typeface="Helvetica" pitchFamily="2" charset="0"/>
              </a:rPr>
              <a:t> del nostro Sistema ERP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Sviluppare un sistema di comunicazione delle informazioni condiviso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Rendere tutte le informazioni documentate a disposizione dei nostri dipendenti in formato digitale</a:t>
            </a:r>
          </a:p>
          <a:p>
            <a:pPr algn="ctr"/>
            <a:endParaRPr lang="it-IT" sz="800" dirty="0">
              <a:latin typeface="Helvetica" pitchFamily="2" charset="0"/>
            </a:endParaRPr>
          </a:p>
          <a:p>
            <a:pPr algn="ctr"/>
            <a:r>
              <a:rPr lang="it-IT" sz="1200" dirty="0">
                <a:latin typeface="Helvetica" pitchFamily="2" charset="0"/>
              </a:rPr>
              <a:t>Rendere il nostro MES aziendale sempre più integrato alle esigenze produttive</a:t>
            </a:r>
          </a:p>
        </p:txBody>
      </p:sp>
      <p:sp>
        <p:nvSpPr>
          <p:cNvPr id="75" name="ZoneTexte 87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5338679" y="10681413"/>
            <a:ext cx="1809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1 :</a:t>
            </a:r>
          </a:p>
          <a:p>
            <a:r>
              <a:rPr lang="it-IT" sz="1000" dirty="0">
                <a:latin typeface="Helvetica" pitchFamily="2" charset="0"/>
              </a:rPr>
              <a:t>Animare l’OEP e assicurare una riduzione dei costi in linea con le aspettative</a:t>
            </a:r>
          </a:p>
        </p:txBody>
      </p:sp>
      <p:sp>
        <p:nvSpPr>
          <p:cNvPr id="77" name="ZoneTexte 62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5354551" y="11821571"/>
            <a:ext cx="180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2 :</a:t>
            </a:r>
          </a:p>
          <a:p>
            <a:r>
              <a:rPr lang="it-IT" sz="1000" dirty="0">
                <a:latin typeface="Helvetica" pitchFamily="2" charset="0"/>
              </a:rPr>
              <a:t>Diminuzione degli scarti di produzione</a:t>
            </a:r>
          </a:p>
        </p:txBody>
      </p:sp>
      <p:sp>
        <p:nvSpPr>
          <p:cNvPr id="81" name="ZoneTexte 87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2893039" y="10689464"/>
            <a:ext cx="180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1 :</a:t>
            </a:r>
          </a:p>
          <a:p>
            <a:r>
              <a:rPr lang="it-IT" sz="1000" dirty="0">
                <a:latin typeface="Helvetica" pitchFamily="2" charset="0"/>
              </a:rPr>
              <a:t>Migliorare la nostra offerta sul mercato</a:t>
            </a:r>
          </a:p>
        </p:txBody>
      </p:sp>
      <p:sp>
        <p:nvSpPr>
          <p:cNvPr id="83" name="ZoneTexte 62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2908911" y="11829622"/>
            <a:ext cx="1809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2 :</a:t>
            </a:r>
          </a:p>
          <a:p>
            <a:r>
              <a:rPr lang="it-IT" sz="1000" dirty="0">
                <a:latin typeface="Helvetica" pitchFamily="2" charset="0"/>
              </a:rPr>
              <a:t>JAT: Assicurare un tasso di servizio adeguato</a:t>
            </a:r>
            <a:endParaRPr lang="it-IT" sz="1200" dirty="0">
              <a:latin typeface="Helvetica" pitchFamily="2" charset="0"/>
            </a:endParaRPr>
          </a:p>
        </p:txBody>
      </p:sp>
      <p:sp>
        <p:nvSpPr>
          <p:cNvPr id="87" name="ZoneTexte 87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538104" y="10695956"/>
            <a:ext cx="18311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1 :</a:t>
            </a:r>
          </a:p>
          <a:p>
            <a:r>
              <a:rPr lang="it-IT" sz="1000" dirty="0">
                <a:latin typeface="Helvetica" pitchFamily="2" charset="0"/>
              </a:rPr>
              <a:t>Pianificare e implementare i progetti di riduzione dell’energia:</a:t>
            </a:r>
          </a:p>
          <a:p>
            <a:r>
              <a:rPr lang="it-IT" sz="1000" dirty="0">
                <a:latin typeface="Helvetica" pitchFamily="2" charset="0"/>
              </a:rPr>
              <a:t>-40% CO2 entro 2030</a:t>
            </a:r>
          </a:p>
        </p:txBody>
      </p:sp>
      <p:sp>
        <p:nvSpPr>
          <p:cNvPr id="89" name="ZoneTexte 62">
            <a:extLst>
              <a:ext uri="{FF2B5EF4-FFF2-40B4-BE49-F238E27FC236}">
                <a16:creationId xmlns:a16="http://schemas.microsoft.com/office/drawing/2014/main" id="{84A46D75-30DA-594E-A871-9B756F09BF95}"/>
              </a:ext>
            </a:extLst>
          </p:cNvPr>
          <p:cNvSpPr txBox="1"/>
          <p:nvPr/>
        </p:nvSpPr>
        <p:spPr>
          <a:xfrm>
            <a:off x="553976" y="11836114"/>
            <a:ext cx="1809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Helvetica" pitchFamily="2" charset="0"/>
              </a:rPr>
              <a:t>Obiettivo 2 :</a:t>
            </a:r>
          </a:p>
          <a:p>
            <a:r>
              <a:rPr lang="it-IT" sz="1000" dirty="0">
                <a:latin typeface="Helvetica" pitchFamily="2" charset="0"/>
              </a:rPr>
              <a:t>Realizzare il piano di riduzione del rischio macchine e mantenerlo</a:t>
            </a:r>
          </a:p>
          <a:p>
            <a:r>
              <a:rPr lang="it-IT" sz="1000" dirty="0">
                <a:latin typeface="Helvetica" pitchFamily="2" charset="0"/>
              </a:rPr>
              <a:t>attivo nel tempo</a:t>
            </a:r>
            <a:endParaRPr lang="it-IT" sz="1200" dirty="0">
              <a:latin typeface="Helvetica" pitchFamily="2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53977" y="11482489"/>
            <a:ext cx="11192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dirty="0">
                <a:latin typeface="Helvetica" pitchFamily="2" charset="0"/>
              </a:rPr>
              <a:t>(Obiettivo di gruppo)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91B92E59-BB61-BADC-E11A-64C1C4EEA495}"/>
              </a:ext>
            </a:extLst>
          </p:cNvPr>
          <p:cNvGrpSpPr/>
          <p:nvPr/>
        </p:nvGrpSpPr>
        <p:grpSpPr>
          <a:xfrm>
            <a:off x="6861916" y="326786"/>
            <a:ext cx="2456483" cy="1723549"/>
            <a:chOff x="6861916" y="326786"/>
            <a:chExt cx="2456483" cy="1723549"/>
          </a:xfrm>
        </p:grpSpPr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1BAA84BC-0081-20CA-5599-8EFDE273200C}"/>
                </a:ext>
              </a:extLst>
            </p:cNvPr>
            <p:cNvSpPr txBox="1"/>
            <p:nvPr/>
          </p:nvSpPr>
          <p:spPr>
            <a:xfrm>
              <a:off x="6861916" y="326786"/>
              <a:ext cx="2456483" cy="17235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endParaRPr lang="it-IT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it-IT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Strategia di Ugitech</a:t>
              </a:r>
            </a:p>
            <a:p>
              <a:pPr algn="r"/>
              <a:r>
                <a:rPr lang="it-IT" sz="1400" dirty="0">
                  <a:latin typeface="Arial" panose="020B0604020202020204" pitchFamily="34" charset="0"/>
                  <a:cs typeface="Arial" panose="020B0604020202020204" pitchFamily="34" charset="0"/>
                </a:rPr>
                <a:t>CAP 2025</a:t>
              </a:r>
            </a:p>
            <a:p>
              <a:pPr algn="r"/>
              <a:endParaRPr lang="it-I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it-I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it-IT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it-IT" dirty="0"/>
            </a:p>
          </p:txBody>
        </p:sp>
        <p:pic>
          <p:nvPicPr>
            <p:cNvPr id="18" name="Immagine 17" descr="Immagine che contiene Elementi grafici, logo, Carattere, grafica&#10;&#10;Il contenuto generato dall'IA potrebbe non essere corretto.">
              <a:extLst>
                <a:ext uri="{FF2B5EF4-FFF2-40B4-BE49-F238E27FC236}">
                  <a16:creationId xmlns:a16="http://schemas.microsoft.com/office/drawing/2014/main" id="{C02B0E9A-D2AD-BFC7-A741-4BA687CDC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16003" y="1468630"/>
              <a:ext cx="596915" cy="3922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18022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UGITECH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FFD100"/>
      </a:accent1>
      <a:accent2>
        <a:srgbClr val="E63323"/>
      </a:accent2>
      <a:accent3>
        <a:srgbClr val="9E1515"/>
      </a:accent3>
      <a:accent4>
        <a:srgbClr val="236192"/>
      </a:accent4>
      <a:accent5>
        <a:srgbClr val="008C95"/>
      </a:accent5>
      <a:accent6>
        <a:srgbClr val="41B6E6"/>
      </a:accent6>
      <a:hlink>
        <a:srgbClr val="236192"/>
      </a:hlink>
      <a:folHlink>
        <a:srgbClr val="008C95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UniqueId xmlns="e0dd7225-6cd9-48b5-bb93-e15052741281">956845</DocumentUniqueId>
    <PersistDocumentUniqueId xmlns="e0dd7225-6cd9-48b5-bb93-e15052741281">false</PersistDocumentUniqueI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 projet" ma:contentTypeID="0x0101009C45FABB1F2A48AA9B6ABA1AEC904762006A3430897F616F4B8B89C8C9E0972597" ma:contentTypeVersion="7" ma:contentTypeDescription="" ma:contentTypeScope="" ma:versionID="2c63e3fac56b2fd7b961840e69652e82">
  <xsd:schema xmlns:xsd="http://www.w3.org/2001/XMLSchema" xmlns:xs="http://www.w3.org/2001/XMLSchema" xmlns:p="http://schemas.microsoft.com/office/2006/metadata/properties" xmlns:ns2="e0dd7225-6cd9-48b5-bb93-e15052741281" targetNamespace="http://schemas.microsoft.com/office/2006/metadata/properties" ma:root="true" ma:fieldsID="5441f568971213020b7027df82fcd2ab" ns2:_="">
    <xsd:import namespace="e0dd7225-6cd9-48b5-bb93-e15052741281"/>
    <xsd:element name="properties">
      <xsd:complexType>
        <xsd:sequence>
          <xsd:element name="documentManagement">
            <xsd:complexType>
              <xsd:all>
                <xsd:element ref="ns2:DocumentUniqueId" minOccurs="0"/>
                <xsd:element ref="ns2:PersistDocumentUnique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d7225-6cd9-48b5-bb93-e15052741281" elementFormDefault="qualified">
    <xsd:import namespace="http://schemas.microsoft.com/office/2006/documentManagement/types"/>
    <xsd:import namespace="http://schemas.microsoft.com/office/infopath/2007/PartnerControls"/>
    <xsd:element name="DocumentUniqueId" ma:index="1" nillable="true" ma:displayName="Numéro GED" ma:default="" ma:internalName="DocumentUniqueId" ma:readOnly="true">
      <xsd:simpleType>
        <xsd:restriction base="dms:Text"/>
      </xsd:simpleType>
    </xsd:element>
    <xsd:element name="PersistDocumentUniqueId" ma:index="2" nillable="true" ma:displayName="PersistDocumentUniqueId" ma:default="" ma:internalName="PersistDocumentUnique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Type de contenu"/>
        <xsd:element ref="dc:title" minOccurs="0" maxOccurs="1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/>
    <Synchronization>Synchronous</Synchronization>
    <Type>1</Type>
    <SequenceNumber>1000</SequenceNumber>
    <Url/>
    <Assembly>Ugitech.Documents, Version=1.0.0.0, Culture=neutral, PublicKeyToken=f0860b4d88b4f0c4</Assembly>
    <Class>Ugitech.Documents.EventReceivers.UniqueDocumentIDReceiver</Class>
    <Data/>
    <Filter/>
  </Receiver>
  <Receiver>
    <Name/>
    <Synchronization>Synchronous</Synchronization>
    <Type>2</Type>
    <SequenceNumber>1000</SequenceNumber>
    <Url/>
    <Assembly>Ugitech.Documents, Version=1.0.0.0, Culture=neutral, PublicKeyToken=f0860b4d88b4f0c4</Assembly>
    <Class>Ugitech.Documents.EventReceivers.UniqueDocumentIDReceiver</Class>
    <Data/>
    <Filter/>
  </Receiver>
  <Receiver>
    <Name/>
    <Synchronization>Synchronous</Synchronization>
    <Type>10001</Type>
    <SequenceNumber>1000</SequenceNumber>
    <Url/>
    <Assembly>Ugitech.Documents, Version=1.0.0.0, Culture=neutral, PublicKeyToken=f0860b4d88b4f0c4</Assembly>
    <Class>Ugitech.Documents.EventReceivers.UniqueDocumentIDReceiver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886B22-F447-46DF-81D8-19EE63DF7D5E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0dd7225-6cd9-48b5-bb93-e15052741281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ECC17B-1FC3-46DE-A950-B423052623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d7225-6cd9-48b5-bb93-e150527412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7C2A34-9D55-4D32-9586-4828782F7ED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97AB7DF-78E2-42ED-BEFA-3B4E74BA27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509</TotalTime>
  <Words>406</Words>
  <Application>Microsoft Office PowerPoint</Application>
  <PresentationFormat>Formato A3 (297x420 mm)</PresentationFormat>
  <Paragraphs>79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Helvetica Light</vt:lpstr>
      <vt:lpstr>Wingdings</vt:lpstr>
      <vt:lpstr>Thème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AFFICHE UGITECH_CAP2025_A3_SERVICES</dc:title>
  <dc:creator>Utilisateur Microsoft Office</dc:creator>
  <cp:lastModifiedBy>Bono, Gianluca</cp:lastModifiedBy>
  <cp:revision>73</cp:revision>
  <cp:lastPrinted>2021-03-30T15:12:48Z</cp:lastPrinted>
  <dcterms:created xsi:type="dcterms:W3CDTF">2021-03-02T18:29:20Z</dcterms:created>
  <dcterms:modified xsi:type="dcterms:W3CDTF">2025-03-07T12:44:41Z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0x0101009C45FABB1F2A48AA9B6ABA1AEC904762006A3430897F616F4B8B89C8C9E0972597</vt:lpwstr>
  </property>
</Properties>
</file>