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7"/>
  </p:notesMasterIdLst>
  <p:sldIdLst>
    <p:sldId id="256" r:id="rId6"/>
  </p:sldIdLst>
  <p:sldSz cx="9601200" cy="12801600" type="A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323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3"/>
    <p:restoredTop sz="94741"/>
  </p:normalViewPr>
  <p:slideViewPr>
    <p:cSldViewPr snapToGrid="0" snapToObjects="1">
      <p:cViewPr>
        <p:scale>
          <a:sx n="117" d="100"/>
          <a:sy n="117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0E41F40E-37A6-FC45-B45F-FB46D6B6BFC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1" tIns="46586" rIns="93171" bIns="46586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1" tIns="46586" rIns="93171" bIns="46586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FCB4446D-C9A0-C84A-AA40-ED1DD743FF87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299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58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9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15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37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85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5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1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47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132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78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2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F0D5-8D0F-2642-A69B-8343E5B8CFAA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67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56">
            <a:extLst>
              <a:ext uri="{FF2B5EF4-FFF2-40B4-BE49-F238E27FC236}">
                <a16:creationId xmlns:a16="http://schemas.microsoft.com/office/drawing/2014/main" id="{EFCEF5D3-B014-B94E-8504-90D5DF92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14461" y="11642110"/>
            <a:ext cx="464511" cy="464511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4A6447B1-569C-EA48-AC35-B67D3EEDA7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2000"/>
          </a:blip>
          <a:srcRect r="27234"/>
          <a:stretch/>
        </p:blipFill>
        <p:spPr>
          <a:xfrm flipH="1">
            <a:off x="-1" y="7254844"/>
            <a:ext cx="863167" cy="1186224"/>
          </a:xfrm>
          <a:prstGeom prst="rect">
            <a:avLst/>
          </a:prstGeom>
          <a:noFill/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5B64125-7681-6148-BEBD-FE47932B4A12}"/>
              </a:ext>
            </a:extLst>
          </p:cNvPr>
          <p:cNvSpPr txBox="1"/>
          <p:nvPr/>
        </p:nvSpPr>
        <p:spPr>
          <a:xfrm>
            <a:off x="7298533" y="49777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3BF9CA5-0126-EF42-A10A-461A118A49A4}"/>
              </a:ext>
            </a:extLst>
          </p:cNvPr>
          <p:cNvSpPr txBox="1"/>
          <p:nvPr/>
        </p:nvSpPr>
        <p:spPr>
          <a:xfrm>
            <a:off x="4893250" y="4978448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12E2AD-72EE-654A-AFC0-BF1C08CFA7B6}"/>
              </a:ext>
            </a:extLst>
          </p:cNvPr>
          <p:cNvSpPr txBox="1"/>
          <p:nvPr/>
        </p:nvSpPr>
        <p:spPr>
          <a:xfrm>
            <a:off x="2493431" y="50031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5F6068C-7D56-1049-AEF3-93531A539CB4}"/>
              </a:ext>
            </a:extLst>
          </p:cNvPr>
          <p:cNvSpPr txBox="1"/>
          <p:nvPr/>
        </p:nvSpPr>
        <p:spPr>
          <a:xfrm>
            <a:off x="210367" y="50031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99F860-91BC-7D41-AB7D-8332F16C71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6"/>
          <a:stretch/>
        </p:blipFill>
        <p:spPr>
          <a:xfrm>
            <a:off x="0" y="8321"/>
            <a:ext cx="9601200" cy="22726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B0FB81-4956-2645-B8C4-95253FBAC70D}"/>
              </a:ext>
            </a:extLst>
          </p:cNvPr>
          <p:cNvSpPr/>
          <p:nvPr/>
        </p:nvSpPr>
        <p:spPr>
          <a:xfrm>
            <a:off x="6870700" y="2643331"/>
            <a:ext cx="2455350" cy="17280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72000" rIns="288000" bIns="72000" rtlCol="0" anchor="ctr"/>
          <a:lstStyle/>
          <a:p>
            <a:pPr algn="ctr"/>
            <a:endParaRPr lang="fr-FR" sz="2000" b="1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88C6E3-0337-7148-9BFD-3A0293FC2A49}"/>
              </a:ext>
            </a:extLst>
          </p:cNvPr>
          <p:cNvSpPr txBox="1"/>
          <p:nvPr/>
        </p:nvSpPr>
        <p:spPr>
          <a:xfrm>
            <a:off x="331220" y="2453768"/>
            <a:ext cx="6359140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Helvetica Light" panose="020B0403020202020204" pitchFamily="34" charset="0"/>
              </a:rPr>
              <a:t>Ugitech</a:t>
            </a:r>
            <a:endParaRPr lang="it-IT" dirty="0">
              <a:latin typeface="Helvetica Light" panose="020B0403020202020204" pitchFamily="34" charset="0"/>
            </a:endParaRPr>
          </a:p>
          <a:p>
            <a:r>
              <a:rPr lang="it-IT" b="1" dirty="0">
                <a:latin typeface="Helvetica" pitchFamily="2" charset="0"/>
              </a:rPr>
              <a:t>INSIEME. PER UN FUTURO CHE CONTA.</a:t>
            </a:r>
          </a:p>
          <a:p>
            <a:endParaRPr lang="it-IT" sz="1050" dirty="0">
              <a:latin typeface="Helvetica" pitchFamily="2" charset="0"/>
            </a:endParaRPr>
          </a:p>
          <a:p>
            <a:r>
              <a:rPr lang="it-IT" sz="1400" b="1" dirty="0">
                <a:latin typeface="Helvetica" pitchFamily="2" charset="0"/>
              </a:rPr>
              <a:t>La nostra visione</a:t>
            </a:r>
          </a:p>
          <a:p>
            <a:r>
              <a:rPr lang="it-IT" sz="1000" dirty="0">
                <a:latin typeface="Helvetica" pitchFamily="2" charset="0"/>
              </a:rPr>
              <a:t>Ugitech, produttore riconosciuto sul mercato degli acciai inossidabili lunghi, nutre l’ambizione di: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Sviluppare una </a:t>
            </a:r>
            <a:r>
              <a:rPr lang="it-IT" sz="1000" b="1" dirty="0">
                <a:latin typeface="Helvetica" pitchFamily="2" charset="0"/>
              </a:rPr>
              <a:t>relazione di vicinanza</a:t>
            </a:r>
            <a:r>
              <a:rPr lang="it-IT" sz="1000" dirty="0">
                <a:latin typeface="Helvetica" pitchFamily="2" charset="0"/>
              </a:rPr>
              <a:t> con i clienti,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promuovere </a:t>
            </a:r>
            <a:r>
              <a:rPr lang="it-IT" sz="1000" b="1" dirty="0">
                <a:latin typeface="Helvetica" pitchFamily="2" charset="0"/>
              </a:rPr>
              <a:t>la crescita dei suoi collaboratori</a:t>
            </a:r>
            <a:r>
              <a:rPr lang="it-IT" sz="1000" dirty="0">
                <a:latin typeface="Helvetica" pitchFamily="2" charset="0"/>
              </a:rPr>
              <a:t>,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raccogliere le sfide ed </a:t>
            </a:r>
            <a:r>
              <a:rPr lang="it-IT" sz="1000" b="1" dirty="0">
                <a:latin typeface="Helvetica" pitchFamily="2" charset="0"/>
              </a:rPr>
              <a:t>integrare le future questioni sociali </a:t>
            </a:r>
            <a:r>
              <a:rPr lang="it-IT" sz="1000" dirty="0">
                <a:latin typeface="Helvetica" pitchFamily="2" charset="0"/>
              </a:rPr>
              <a:t>del mondo, adattandole al nostro </a:t>
            </a:r>
            <a:r>
              <a:rPr lang="it-IT" sz="1000" b="1" dirty="0">
                <a:latin typeface="Helvetica" pitchFamily="2" charset="0"/>
              </a:rPr>
              <a:t>ecosistema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b="1" dirty="0">
                <a:latin typeface="Helvetica" pitchFamily="2" charset="0"/>
              </a:rPr>
              <a:t>essere redditizi</a:t>
            </a:r>
            <a:r>
              <a:rPr lang="it-IT" sz="1000" dirty="0">
                <a:latin typeface="Helvetica" pitchFamily="2" charset="0"/>
              </a:rPr>
              <a:t> e </a:t>
            </a:r>
            <a:r>
              <a:rPr lang="it-IT" sz="1000" b="1" dirty="0">
                <a:latin typeface="Helvetica" pitchFamily="2" charset="0"/>
              </a:rPr>
              <a:t>creare valore </a:t>
            </a:r>
            <a:r>
              <a:rPr lang="it-IT" sz="1000" dirty="0">
                <a:latin typeface="Helvetica" pitchFamily="2" charset="0"/>
              </a:rPr>
              <a:t>a lungo termine.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DFCA25-0E8D-A245-BE3C-FB6AADFFCBD0}"/>
              </a:ext>
            </a:extLst>
          </p:cNvPr>
          <p:cNvSpPr txBox="1"/>
          <p:nvPr/>
        </p:nvSpPr>
        <p:spPr>
          <a:xfrm>
            <a:off x="0" y="4835560"/>
            <a:ext cx="9601200" cy="349702"/>
          </a:xfrm>
          <a:prstGeom prst="rect">
            <a:avLst/>
          </a:prstGeom>
          <a:solidFill>
            <a:schemeClr val="accent3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Helvetica" pitchFamily="2" charset="0"/>
              </a:rPr>
              <a:t>4 ASSI STRATEGICI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316FC6-F0F4-4C49-AE7A-1C1289E9CE29}"/>
              </a:ext>
            </a:extLst>
          </p:cNvPr>
          <p:cNvSpPr txBox="1"/>
          <p:nvPr/>
        </p:nvSpPr>
        <p:spPr>
          <a:xfrm>
            <a:off x="0" y="5261675"/>
            <a:ext cx="2314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Helvetica" pitchFamily="2" charset="0"/>
              </a:rPr>
              <a:t>GARANTIRE L’ANCORAGGIO ETICO DELLA NOSTRA RESPONSABILITÁ SOCIALE D’IMPRESA PER PROMUOVERE UN MONDO SOSTENIBILE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B6ACA7-C72C-8449-B84A-3F8C587564C1}"/>
              </a:ext>
            </a:extLst>
          </p:cNvPr>
          <p:cNvSpPr txBox="1"/>
          <p:nvPr/>
        </p:nvSpPr>
        <p:spPr>
          <a:xfrm>
            <a:off x="2369296" y="5261675"/>
            <a:ext cx="2402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INNOVARE PER I NOSTRI CLIENTI APPOGGIANDOCI SULL’INTELLIGENZA COLLETTIVA</a:t>
            </a:r>
            <a:endParaRPr lang="fr-FR" sz="1200" b="1" dirty="0">
              <a:latin typeface="Helvetica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3C34D7-BFB7-214C-823A-93C68A2F4487}"/>
              </a:ext>
            </a:extLst>
          </p:cNvPr>
          <p:cNvSpPr txBox="1"/>
          <p:nvPr/>
        </p:nvSpPr>
        <p:spPr>
          <a:xfrm>
            <a:off x="5006340" y="5261675"/>
            <a:ext cx="1958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ASSICURARE UN COSTANTE VANTAGGIO COMPETITIVO</a:t>
            </a:r>
            <a:endParaRPr lang="fr-FR" sz="1200" b="1" dirty="0">
              <a:latin typeface="Helvetica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D07EA6-6136-084F-B893-1884AA2D7755}"/>
              </a:ext>
            </a:extLst>
          </p:cNvPr>
          <p:cNvSpPr txBox="1"/>
          <p:nvPr/>
        </p:nvSpPr>
        <p:spPr>
          <a:xfrm>
            <a:off x="7243751" y="5336668"/>
            <a:ext cx="232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ACCELERARE LA NOSTRA TRASFORMAZIONE DIGITALE</a:t>
            </a:r>
            <a:endParaRPr lang="fr-FR" sz="1200" b="1" dirty="0">
              <a:latin typeface="Helvetica" pitchFamily="2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9059084-75AA-0A47-B4A9-448891522AFD}"/>
              </a:ext>
            </a:extLst>
          </p:cNvPr>
          <p:cNvCxnSpPr>
            <a:cxnSpLocks/>
          </p:cNvCxnSpPr>
          <p:nvPr/>
        </p:nvCxnSpPr>
        <p:spPr>
          <a:xfrm>
            <a:off x="2350500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C287CEF-7326-A444-865C-476AE301AE5C}"/>
              </a:ext>
            </a:extLst>
          </p:cNvPr>
          <p:cNvCxnSpPr>
            <a:cxnSpLocks/>
          </p:cNvCxnSpPr>
          <p:nvPr/>
        </p:nvCxnSpPr>
        <p:spPr>
          <a:xfrm>
            <a:off x="4796366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878F18A-4288-5646-9113-C789EDC1A633}"/>
              </a:ext>
            </a:extLst>
          </p:cNvPr>
          <p:cNvCxnSpPr>
            <a:cxnSpLocks/>
          </p:cNvCxnSpPr>
          <p:nvPr/>
        </p:nvCxnSpPr>
        <p:spPr>
          <a:xfrm>
            <a:off x="7194433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64DF5EB9-A51E-534C-916F-5CC9771C1B29}"/>
              </a:ext>
            </a:extLst>
          </p:cNvPr>
          <p:cNvSpPr txBox="1"/>
          <p:nvPr/>
        </p:nvSpPr>
        <p:spPr>
          <a:xfrm>
            <a:off x="-18" y="6695665"/>
            <a:ext cx="9601200" cy="349702"/>
          </a:xfrm>
          <a:prstGeom prst="rect">
            <a:avLst/>
          </a:prstGeom>
          <a:solidFill>
            <a:schemeClr val="accent1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latin typeface="Helvetica" pitchFamily="2" charset="0"/>
              </a:rPr>
              <a:t>GLI AMBITI STRATEGICI CAP2025 « UGITECH ITALIA »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16ED28D-2DF8-334B-92E7-0E54CBAA9331}"/>
              </a:ext>
            </a:extLst>
          </p:cNvPr>
          <p:cNvCxnSpPr>
            <a:cxnSpLocks/>
          </p:cNvCxnSpPr>
          <p:nvPr/>
        </p:nvCxnSpPr>
        <p:spPr>
          <a:xfrm>
            <a:off x="2350500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F8973A6-412A-C446-AC89-B37E4FF7613C}"/>
              </a:ext>
            </a:extLst>
          </p:cNvPr>
          <p:cNvCxnSpPr>
            <a:cxnSpLocks/>
          </p:cNvCxnSpPr>
          <p:nvPr/>
        </p:nvCxnSpPr>
        <p:spPr>
          <a:xfrm>
            <a:off x="4794131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634D483-13B9-1649-BC9D-9CB33BCE96ED}"/>
              </a:ext>
            </a:extLst>
          </p:cNvPr>
          <p:cNvCxnSpPr>
            <a:cxnSpLocks/>
          </p:cNvCxnSpPr>
          <p:nvPr/>
        </p:nvCxnSpPr>
        <p:spPr>
          <a:xfrm>
            <a:off x="7194199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321867D6-C006-0546-8766-0C46D8EE8767}"/>
              </a:ext>
            </a:extLst>
          </p:cNvPr>
          <p:cNvSpPr txBox="1"/>
          <p:nvPr/>
        </p:nvSpPr>
        <p:spPr>
          <a:xfrm>
            <a:off x="-23" y="10114352"/>
            <a:ext cx="9601199" cy="349702"/>
          </a:xfrm>
          <a:prstGeom prst="rect">
            <a:avLst/>
          </a:prstGeom>
          <a:solidFill>
            <a:schemeClr val="accent4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Helvetica" pitchFamily="2" charset="0"/>
              </a:rPr>
              <a:t>OBIETTIVI PER « UGITECH ITALIA »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7C2E762-7292-0843-9BD4-49033C37BFFB}"/>
              </a:ext>
            </a:extLst>
          </p:cNvPr>
          <p:cNvCxnSpPr>
            <a:cxnSpLocks/>
          </p:cNvCxnSpPr>
          <p:nvPr/>
        </p:nvCxnSpPr>
        <p:spPr>
          <a:xfrm>
            <a:off x="2350500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D4BDC92-1DF0-184C-B24B-F80224CB3972}"/>
              </a:ext>
            </a:extLst>
          </p:cNvPr>
          <p:cNvCxnSpPr>
            <a:cxnSpLocks/>
          </p:cNvCxnSpPr>
          <p:nvPr/>
        </p:nvCxnSpPr>
        <p:spPr>
          <a:xfrm>
            <a:off x="4794131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32E8A27B-D48E-4643-9BA4-B3A8CBCF60E5}"/>
              </a:ext>
            </a:extLst>
          </p:cNvPr>
          <p:cNvCxnSpPr>
            <a:cxnSpLocks/>
          </p:cNvCxnSpPr>
          <p:nvPr/>
        </p:nvCxnSpPr>
        <p:spPr>
          <a:xfrm>
            <a:off x="7194199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1F0A5B31-32FD-FE48-9D43-2120B2D496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81629" y="10530705"/>
            <a:ext cx="453615" cy="453615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EFCEF5D3-B014-B94E-8504-90D5DF92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91567" y="10515421"/>
            <a:ext cx="464511" cy="464511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BCE9FF17-190D-E94D-9ADF-9AD7DE0857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4417" y="10530705"/>
            <a:ext cx="464511" cy="464511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675FFA75-D213-6141-B056-D720A366C5F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7202" y="10530705"/>
            <a:ext cx="453615" cy="453615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E9E87C9D-E6F3-2F44-85D7-EDED168B64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9815" y="11653006"/>
            <a:ext cx="453615" cy="45361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9E489456-59BC-A348-A258-44D45FA52F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4417" y="11642110"/>
            <a:ext cx="464511" cy="464511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D5D6F461-9C8A-2E44-9F9D-B4B13BF4A5C7}"/>
              </a:ext>
            </a:extLst>
          </p:cNvPr>
          <p:cNvSpPr txBox="1"/>
          <p:nvPr/>
        </p:nvSpPr>
        <p:spPr>
          <a:xfrm>
            <a:off x="108466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-40%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2756AF0C-3D98-F64F-9F0B-461E87C281D6}"/>
              </a:ext>
            </a:extLst>
          </p:cNvPr>
          <p:cNvSpPr txBox="1"/>
          <p:nvPr/>
        </p:nvSpPr>
        <p:spPr>
          <a:xfrm>
            <a:off x="126088" y="11756919"/>
            <a:ext cx="445511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LTIFR &lt;2,4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0069A0B9-81E1-384C-93F2-C545C3103ACA}"/>
              </a:ext>
            </a:extLst>
          </p:cNvPr>
          <p:cNvSpPr txBox="1"/>
          <p:nvPr/>
        </p:nvSpPr>
        <p:spPr>
          <a:xfrm>
            <a:off x="2473434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&gt;15%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241FEE80-C6E4-0E4D-B861-C90613AC6592}"/>
              </a:ext>
            </a:extLst>
          </p:cNvPr>
          <p:cNvSpPr txBox="1"/>
          <p:nvPr/>
        </p:nvSpPr>
        <p:spPr>
          <a:xfrm>
            <a:off x="2469188" y="11807493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&gt;70%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92415524-A20F-DD48-8A8F-564073760481}"/>
              </a:ext>
            </a:extLst>
          </p:cNvPr>
          <p:cNvSpPr txBox="1"/>
          <p:nvPr/>
        </p:nvSpPr>
        <p:spPr>
          <a:xfrm>
            <a:off x="4914258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&gt;8%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7761778" y="10689464"/>
            <a:ext cx="18096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Riorganizzare la documentazione aziendale utilizzando la piattaforma condivisa GED di Ugitech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ECD82112-8119-8E45-857E-A77E5D09B59E}"/>
              </a:ext>
            </a:extLst>
          </p:cNvPr>
          <p:cNvSpPr txBox="1"/>
          <p:nvPr/>
        </p:nvSpPr>
        <p:spPr>
          <a:xfrm>
            <a:off x="-23" y="12759944"/>
            <a:ext cx="9601199" cy="36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fr-FR" b="1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B171775B-637B-5843-8C9A-40F5AE17F9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12000"/>
          </a:blip>
          <a:srcRect r="25537"/>
          <a:stretch/>
        </p:blipFill>
        <p:spPr>
          <a:xfrm>
            <a:off x="8666619" y="11133046"/>
            <a:ext cx="934581" cy="1255086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7385166" y="11737289"/>
            <a:ext cx="49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7777650" y="11829622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Implementare il nuovo sistema TOTEM aziendale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7348655" y="10597131"/>
            <a:ext cx="49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1F0A5B31-32FD-FE48-9D43-2120B2D496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23587" y="11653006"/>
            <a:ext cx="453615" cy="453615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92415524-A20F-DD48-8A8F-564073760481}"/>
              </a:ext>
            </a:extLst>
          </p:cNvPr>
          <p:cNvSpPr txBox="1"/>
          <p:nvPr/>
        </p:nvSpPr>
        <p:spPr>
          <a:xfrm>
            <a:off x="4949276" y="11738244"/>
            <a:ext cx="445511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Mam  &lt; 1120</a:t>
            </a:r>
          </a:p>
        </p:txBody>
      </p:sp>
      <p:sp>
        <p:nvSpPr>
          <p:cNvPr id="3" name="Rettangolo 2"/>
          <p:cNvSpPr/>
          <p:nvPr/>
        </p:nvSpPr>
        <p:spPr>
          <a:xfrm>
            <a:off x="6904075" y="3327618"/>
            <a:ext cx="2388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  <a:latin typeface="Helvetica" pitchFamily="2" charset="0"/>
              </a:rPr>
              <a:t>UGITECH ITALIA</a:t>
            </a:r>
          </a:p>
        </p:txBody>
      </p:sp>
      <p:sp>
        <p:nvSpPr>
          <p:cNvPr id="53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0" y="7091046"/>
            <a:ext cx="231451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Ridurre progressivamente i consumi di energia e le emissioni di CO</a:t>
            </a:r>
            <a:r>
              <a:rPr lang="it-IT" sz="1200" baseline="30000" dirty="0">
                <a:latin typeface="Helvetica" pitchFamily="2" charset="0"/>
              </a:rPr>
              <a:t>2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Migliorare la qualità della vita sul lavoro, continuando l’attività di miglioramento degli impianti produttivi</a:t>
            </a:r>
          </a:p>
          <a:p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Ottenere e mantenere la certificazione del Sistema di Gestione dell’Energia secondo la norma 50001:2018</a:t>
            </a:r>
          </a:p>
        </p:txBody>
      </p:sp>
      <p:sp>
        <p:nvSpPr>
          <p:cNvPr id="55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2405721" y="7095593"/>
            <a:ext cx="231451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 Creare, dove possibile, un Sistema di Gestione Integrato con Ugitech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Assicurare dei tempi di risposta adeguati al Cliente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Assicurare un tasso di servizio adeguato al Cliente</a:t>
            </a:r>
          </a:p>
          <a:p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 Migliorare la nostra offerta sul mercato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Ottenere la certificazione del Sistema di Gestione Qualità per il settore medicale secondo la norma ISO 13485</a:t>
            </a:r>
          </a:p>
        </p:txBody>
      </p:sp>
      <p:sp>
        <p:nvSpPr>
          <p:cNvPr id="62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4862192" y="7100688"/>
            <a:ext cx="2314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Individuare tutte le possibili perdite presenti, monitorando l’andamento economico e definendo opportune azioni di miglioramento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Ridurre gli scarti interni 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Bilanciare lo stock Materia Prima in funzione degli ordini e delle scorte</a:t>
            </a:r>
          </a:p>
        </p:txBody>
      </p:sp>
      <p:sp>
        <p:nvSpPr>
          <p:cNvPr id="66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7262260" y="7109450"/>
            <a:ext cx="23145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Sviluppare un sistema di comunicazione delle informazioni condiviso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Rendere tutte le informazioni documentate a disposizione dei nostri dipendenti in formato digitale</a:t>
            </a:r>
          </a:p>
          <a:p>
            <a:pPr algn="ctr"/>
            <a:endParaRPr lang="it-IT" sz="800" dirty="0">
              <a:latin typeface="Helvetica" pitchFamily="2" charset="0"/>
            </a:endParaRPr>
          </a:p>
        </p:txBody>
      </p:sp>
      <p:sp>
        <p:nvSpPr>
          <p:cNvPr id="75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38679" y="10681413"/>
            <a:ext cx="1809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Animare l’OEP e assicurare una riduzione dei costi in linea con le aspettative</a:t>
            </a:r>
          </a:p>
        </p:txBody>
      </p:sp>
      <p:sp>
        <p:nvSpPr>
          <p:cNvPr id="77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54551" y="11821571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Diminuzione degli scarti di produzione</a:t>
            </a:r>
          </a:p>
        </p:txBody>
      </p:sp>
      <p:sp>
        <p:nvSpPr>
          <p:cNvPr id="81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2893039" y="10689464"/>
            <a:ext cx="1809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Contribuire al miglioramento dell’ offerta sul mercato di prodotti Ugitech</a:t>
            </a:r>
          </a:p>
        </p:txBody>
      </p:sp>
      <p:sp>
        <p:nvSpPr>
          <p:cNvPr id="83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2908911" y="11829622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JAT: Assicurare un tasso di servizio adeguato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87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8104" y="10695956"/>
            <a:ext cx="18311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Pianificare e implementare i progetti di riduzione dell’energia:</a:t>
            </a:r>
          </a:p>
          <a:p>
            <a:r>
              <a:rPr lang="it-IT" sz="1000" dirty="0">
                <a:latin typeface="Helvetica" pitchFamily="2" charset="0"/>
              </a:rPr>
              <a:t>-40% CO2 entro 2030</a:t>
            </a:r>
          </a:p>
        </p:txBody>
      </p:sp>
      <p:sp>
        <p:nvSpPr>
          <p:cNvPr id="89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53976" y="11836114"/>
            <a:ext cx="1809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Mantenere attiva nel tempo l’attività di riduzione dei rischi sugli impianti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53977" y="11482489"/>
            <a:ext cx="11192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>
                <a:latin typeface="Helvetica" pitchFamily="2" charset="0"/>
              </a:rPr>
              <a:t>(Obiettivo di gruppo)</a:t>
            </a: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42D8A7D-C36A-1E9C-EA03-3B9C5C0EE628}"/>
              </a:ext>
            </a:extLst>
          </p:cNvPr>
          <p:cNvGrpSpPr/>
          <p:nvPr/>
        </p:nvGrpSpPr>
        <p:grpSpPr>
          <a:xfrm>
            <a:off x="6861916" y="326786"/>
            <a:ext cx="2456483" cy="1723549"/>
            <a:chOff x="6861916" y="326786"/>
            <a:chExt cx="2456483" cy="1723549"/>
          </a:xfrm>
        </p:grpSpPr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C87C953C-98BB-94F0-BDB1-9C7DDBB04FDE}"/>
                </a:ext>
              </a:extLst>
            </p:cNvPr>
            <p:cNvSpPr txBox="1"/>
            <p:nvPr/>
          </p:nvSpPr>
          <p:spPr>
            <a:xfrm>
              <a:off x="6861916" y="326786"/>
              <a:ext cx="2456483" cy="17235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it-IT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it-I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Strategia di Ugitech</a:t>
              </a:r>
            </a:p>
            <a:p>
              <a:pPr algn="r"/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CAP 2025</a:t>
              </a: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it-IT" dirty="0"/>
            </a:p>
          </p:txBody>
        </p:sp>
        <p:pic>
          <p:nvPicPr>
            <p:cNvPr id="18" name="Immagine 17" descr="Immagine che contiene Elementi grafici, logo, Carattere, grafica&#10;&#10;Il contenuto generato dall'IA potrebbe non essere corretto.">
              <a:extLst>
                <a:ext uri="{FF2B5EF4-FFF2-40B4-BE49-F238E27FC236}">
                  <a16:creationId xmlns:a16="http://schemas.microsoft.com/office/drawing/2014/main" id="{2B246AA9-3194-CF11-AA0C-FF2774FB7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16003" y="1468630"/>
              <a:ext cx="596915" cy="3922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18022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GITECH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FFD100"/>
      </a:accent1>
      <a:accent2>
        <a:srgbClr val="E63323"/>
      </a:accent2>
      <a:accent3>
        <a:srgbClr val="9E1515"/>
      </a:accent3>
      <a:accent4>
        <a:srgbClr val="236192"/>
      </a:accent4>
      <a:accent5>
        <a:srgbClr val="008C95"/>
      </a:accent5>
      <a:accent6>
        <a:srgbClr val="41B6E6"/>
      </a:accent6>
      <a:hlink>
        <a:srgbClr val="236192"/>
      </a:hlink>
      <a:folHlink>
        <a:srgbClr val="008C95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UniqueId xmlns="e0dd7225-6cd9-48b5-bb93-e15052741281">956845</DocumentUniqueId>
    <PersistDocumentUniqueId xmlns="e0dd7225-6cd9-48b5-bb93-e15052741281">false</PersistDocumentUniqueI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 projet" ma:contentTypeID="0x0101009C45FABB1F2A48AA9B6ABA1AEC904762006A3430897F616F4B8B89C8C9E0972597" ma:contentTypeVersion="7" ma:contentTypeDescription="" ma:contentTypeScope="" ma:versionID="2c63e3fac56b2fd7b961840e69652e82">
  <xsd:schema xmlns:xsd="http://www.w3.org/2001/XMLSchema" xmlns:xs="http://www.w3.org/2001/XMLSchema" xmlns:p="http://schemas.microsoft.com/office/2006/metadata/properties" xmlns:ns2="e0dd7225-6cd9-48b5-bb93-e15052741281" targetNamespace="http://schemas.microsoft.com/office/2006/metadata/properties" ma:root="true" ma:fieldsID="5441f568971213020b7027df82fcd2ab" ns2:_="">
    <xsd:import namespace="e0dd7225-6cd9-48b5-bb93-e15052741281"/>
    <xsd:element name="properties">
      <xsd:complexType>
        <xsd:sequence>
          <xsd:element name="documentManagement">
            <xsd:complexType>
              <xsd:all>
                <xsd:element ref="ns2:DocumentUniqueId" minOccurs="0"/>
                <xsd:element ref="ns2:PersistDocumentUnique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d7225-6cd9-48b5-bb93-e15052741281" elementFormDefault="qualified">
    <xsd:import namespace="http://schemas.microsoft.com/office/2006/documentManagement/types"/>
    <xsd:import namespace="http://schemas.microsoft.com/office/infopath/2007/PartnerControls"/>
    <xsd:element name="DocumentUniqueId" ma:index="1" nillable="true" ma:displayName="Numéro GED" ma:default="" ma:internalName="DocumentUniqueId" ma:readOnly="true">
      <xsd:simpleType>
        <xsd:restriction base="dms:Text"/>
      </xsd:simpleType>
    </xsd:element>
    <xsd:element name="PersistDocumentUniqueId" ma:index="2" nillable="true" ma:displayName="PersistDocumentUniqueId" ma:default="" ma:internalName="PersistDocumentUnique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Type de contenu"/>
        <xsd:element ref="dc:title" minOccurs="0" maxOccurs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/>
    <Synchronization>Synchronous</Synchronization>
    <Type>1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  <Receiver>
    <Name/>
    <Synchronization>Synchronous</Synchronization>
    <Type>2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  <Receiver>
    <Name/>
    <Synchronization>Synchronous</Synchronization>
    <Type>10001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</spe:Receivers>
</file>

<file path=customXml/itemProps1.xml><?xml version="1.0" encoding="utf-8"?>
<ds:datastoreItem xmlns:ds="http://schemas.openxmlformats.org/officeDocument/2006/customXml" ds:itemID="{A97AB7DF-78E2-42ED-BEFA-3B4E74BA27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886B22-F447-46DF-81D8-19EE63DF7D5E}">
  <ds:schemaRefs>
    <ds:schemaRef ds:uri="e0dd7225-6cd9-48b5-bb93-e1505274128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ECC17B-1FC3-46DE-A950-B42305262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d7225-6cd9-48b5-bb93-e150527412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97C2A34-9D55-4D32-9586-4828782F7ED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10833</TotalTime>
  <Words>402</Words>
  <Application>Microsoft Office PowerPoint</Application>
  <PresentationFormat>Formato A3 (297x420 mm)</PresentationFormat>
  <Paragraphs>74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Helvetica Light</vt:lpstr>
      <vt:lpstr>Wingdings</vt:lpstr>
      <vt:lpstr>Thème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AFFICHE UGITECH_CAP2025_A3_SERVICES</dc:title>
  <dc:creator>Utilisateur Microsoft Office</dc:creator>
  <cp:lastModifiedBy>Bono, Gianluca</cp:lastModifiedBy>
  <cp:revision>77</cp:revision>
  <cp:lastPrinted>2025-03-07T08:35:02Z</cp:lastPrinted>
  <dcterms:created xsi:type="dcterms:W3CDTF">2021-03-02T18:29:20Z</dcterms:created>
  <dcterms:modified xsi:type="dcterms:W3CDTF">2025-03-07T12:48:44Z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0x0101009C45FABB1F2A48AA9B6ABA1AEC904762006A3430897F616F4B8B89C8C9E0972597</vt:lpwstr>
  </property>
</Properties>
</file>